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3" r:id="rId4"/>
    <p:sldId id="260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81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69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00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88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88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33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46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05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81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57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59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96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59D27-DBF6-43C3-94EF-0B642BF8EEBF}" type="datetimeFigureOut">
              <a:rPr lang="en-GB" smtClean="0"/>
              <a:pPr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8735-0C10-4A83-BC4A-45C5C3810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77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oupechirsfd.com/" TargetMode="External"/><Relationship Id="rId2" Type="http://schemas.openxmlformats.org/officeDocument/2006/relationships/hyperlink" Target="mailto:Lebas.damien@ghicl.net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eminaire@journees-groupechirsfd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61958" y="60484"/>
            <a:ext cx="6768751" cy="6624736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557999" y="1972468"/>
            <a:ext cx="59766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rgbClr val="FF0000"/>
                </a:solidFill>
                <a:latin typeface="+mj-lt"/>
                <a:ea typeface="Cambria"/>
                <a:cs typeface="Times New Roman"/>
              </a:rPr>
              <a:t>5</a:t>
            </a:r>
            <a:r>
              <a:rPr lang="fr-FR" sz="2800" b="1" dirty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° </a:t>
            </a:r>
            <a:r>
              <a:rPr lang="fr-FR" sz="2800" b="1" dirty="0" smtClean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séminaire </a:t>
            </a:r>
            <a:r>
              <a:rPr lang="fr-FR" sz="2800" b="1" dirty="0" smtClean="0">
                <a:solidFill>
                  <a:srgbClr val="FF0000"/>
                </a:solidFill>
                <a:latin typeface="+mj-lt"/>
                <a:ea typeface="Cambria"/>
                <a:cs typeface="Times New Roman"/>
              </a:rPr>
              <a:t>d</a:t>
            </a:r>
            <a:r>
              <a:rPr lang="fr-FR" sz="2800" b="1" dirty="0" smtClean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’analyse</a:t>
            </a:r>
          </a:p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rgbClr val="FF0000"/>
                </a:solidFill>
                <a:latin typeface="+mj-lt"/>
                <a:ea typeface="Cambria"/>
                <a:cs typeface="Times New Roman"/>
              </a:rPr>
              <a:t>de</a:t>
            </a:r>
            <a:r>
              <a:rPr lang="fr-FR" sz="2800" b="1" dirty="0" smtClean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 </a:t>
            </a:r>
            <a:r>
              <a:rPr lang="fr-FR" sz="2800" b="1" dirty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CAS CLINIQUES </a:t>
            </a:r>
            <a:endParaRPr lang="en-GB" sz="2400" b="1" dirty="0">
              <a:solidFill>
                <a:srgbClr val="FF0000"/>
              </a:solidFill>
              <a:effectLst/>
              <a:latin typeface="+mj-lt"/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400" b="1" dirty="0">
                <a:solidFill>
                  <a:srgbClr val="FF0000"/>
                </a:solidFill>
                <a:latin typeface="+mj-lt"/>
                <a:ea typeface="Cambria"/>
                <a:cs typeface="Times New Roman"/>
              </a:rPr>
              <a:t>d</a:t>
            </a:r>
            <a:r>
              <a:rPr lang="fr-FR" sz="2400" b="1" dirty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u GROUPE CHIRURGICAL de la </a:t>
            </a:r>
            <a:r>
              <a:rPr lang="fr-FR" sz="2400" b="1" dirty="0" smtClean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SFD (GC-SFD)</a:t>
            </a:r>
            <a:endParaRPr lang="en-GB" sz="2000" b="1" dirty="0">
              <a:solidFill>
                <a:srgbClr val="FF0000"/>
              </a:solidFill>
              <a:effectLst/>
              <a:latin typeface="+mj-lt"/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000" b="1" dirty="0">
                <a:solidFill>
                  <a:srgbClr val="1F497D"/>
                </a:solidFill>
                <a:ea typeface="Cambria"/>
                <a:cs typeface="Times New Roman"/>
              </a:rPr>
              <a:t> </a:t>
            </a:r>
            <a:endParaRPr lang="en-GB" sz="2400" dirty="0">
              <a:effectLst/>
              <a:latin typeface="Cambria"/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rgbClr val="1F497D"/>
                </a:solidFill>
                <a:ea typeface="Cambria"/>
                <a:cs typeface="Times New Roman"/>
              </a:rPr>
              <a:t>Vendredi 04 novembre </a:t>
            </a:r>
            <a:r>
              <a:rPr lang="fr-FR" sz="2800" b="1" dirty="0" smtClean="0">
                <a:solidFill>
                  <a:srgbClr val="1F497D"/>
                </a:solidFill>
                <a:ea typeface="Cambria"/>
                <a:cs typeface="Times New Roman"/>
              </a:rPr>
              <a:t>2016</a:t>
            </a:r>
            <a:endParaRPr lang="fr-FR" sz="2800" b="1" dirty="0">
              <a:solidFill>
                <a:srgbClr val="1F497D"/>
              </a:solidFill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rgbClr val="1F497D"/>
                </a:solidFill>
                <a:ea typeface="Cambria"/>
              </a:rPr>
              <a:t>Paris, École du Val-de-Grâce</a:t>
            </a:r>
          </a:p>
          <a:p>
            <a:pPr algn="ctr">
              <a:spcAft>
                <a:spcPts val="0"/>
              </a:spcAft>
            </a:pPr>
            <a:r>
              <a:rPr lang="fr-FR" sz="2000" b="1" dirty="0">
                <a:solidFill>
                  <a:srgbClr val="1F497D"/>
                </a:solidFill>
                <a:ea typeface="Cambria"/>
              </a:rPr>
              <a:t>09 h 30 – 17 h 30</a:t>
            </a:r>
          </a:p>
        </p:txBody>
      </p:sp>
      <p:pic>
        <p:nvPicPr>
          <p:cNvPr id="1029" name="Picture 5" descr="DSCF0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653" y="5044894"/>
            <a:ext cx="4039357" cy="158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895" y="257651"/>
            <a:ext cx="4130210" cy="1443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669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3411" y="52903"/>
            <a:ext cx="6768000" cy="6624736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885600" y="876971"/>
            <a:ext cx="5184575" cy="1808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srgbClr val="FF0000"/>
                </a:solidFill>
                <a:ea typeface="Cambria"/>
                <a:cs typeface="Times New Roman"/>
              </a:rPr>
              <a:t>Date Limite d’Inscription : </a:t>
            </a:r>
            <a:r>
              <a:rPr lang="fr-FR" sz="1400" b="1" dirty="0">
                <a:solidFill>
                  <a:srgbClr val="FF0000"/>
                </a:solidFill>
                <a:ea typeface="Cambria"/>
                <a:cs typeface="Times New Roman"/>
              </a:rPr>
              <a:t>03 Octobre 2016</a:t>
            </a:r>
            <a:endParaRPr lang="en-GB" sz="1400" dirty="0">
              <a:solidFill>
                <a:srgbClr val="FF0000"/>
              </a:solidFill>
              <a:latin typeface="Cambria"/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100" dirty="0" smtClean="0">
                <a:solidFill>
                  <a:srgbClr val="1F497D"/>
                </a:solidFill>
                <a:ea typeface="Cambria"/>
                <a:cs typeface="Times New Roman"/>
              </a:rPr>
              <a:t>Le </a:t>
            </a:r>
            <a:r>
              <a:rPr lang="fr-FR" sz="1100" dirty="0">
                <a:solidFill>
                  <a:srgbClr val="1F497D"/>
                </a:solidFill>
                <a:ea typeface="Cambria"/>
                <a:cs typeface="Times New Roman"/>
              </a:rPr>
              <a:t>nombre de place est limité. Les demandes seront traitées par ordre d’arrivée.</a:t>
            </a:r>
            <a:endParaRPr lang="en-GB" sz="1100" dirty="0">
              <a:effectLst/>
              <a:latin typeface="Cambria"/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100" dirty="0">
                <a:solidFill>
                  <a:srgbClr val="1F497D"/>
                </a:solidFill>
                <a:ea typeface="Cambria"/>
                <a:cs typeface="Times New Roman"/>
              </a:rPr>
              <a:t> </a:t>
            </a:r>
            <a:endParaRPr lang="en-GB" sz="1100" dirty="0">
              <a:effectLst/>
              <a:latin typeface="Cambria"/>
              <a:ea typeface="Cambria"/>
              <a:cs typeface="Times New Roman"/>
            </a:endParaRPr>
          </a:p>
          <a:p>
            <a:pPr lvl="0" algn="ctr">
              <a:spcAft>
                <a:spcPts val="0"/>
              </a:spcAft>
            </a:pPr>
            <a:r>
              <a:rPr lang="fr-FR" sz="1100" b="1" dirty="0">
                <a:solidFill>
                  <a:srgbClr val="1F497D"/>
                </a:solidFill>
                <a:ea typeface="Cambria"/>
                <a:cs typeface="Arial"/>
              </a:rPr>
              <a:t>Tarif Membre &amp; Ancien élèves de DIU de Dermatologie </a:t>
            </a:r>
            <a:r>
              <a:rPr lang="fr-FR" sz="1100" b="1" dirty="0" smtClean="0">
                <a:solidFill>
                  <a:srgbClr val="1F497D"/>
                </a:solidFill>
                <a:ea typeface="Cambria"/>
                <a:cs typeface="Arial"/>
              </a:rPr>
              <a:t>Chirurgicale </a:t>
            </a:r>
            <a:r>
              <a:rPr lang="fr-FR" sz="1100" dirty="0">
                <a:solidFill>
                  <a:srgbClr val="1F497D"/>
                </a:solidFill>
                <a:ea typeface="Cambria"/>
                <a:cs typeface="Arial"/>
              </a:rPr>
              <a:t>: 70 euros TTC </a:t>
            </a:r>
          </a:p>
          <a:p>
            <a:pPr lvl="0" algn="ctr">
              <a:spcAft>
                <a:spcPts val="0"/>
              </a:spcAft>
            </a:pPr>
            <a:r>
              <a:rPr lang="fr-FR" sz="1100" b="1" dirty="0">
                <a:solidFill>
                  <a:srgbClr val="1F497D"/>
                </a:solidFill>
                <a:ea typeface="Cambria"/>
                <a:cs typeface="Arial"/>
              </a:rPr>
              <a:t>Tarif Non Membre </a:t>
            </a:r>
            <a:r>
              <a:rPr lang="fr-FR" sz="1100" dirty="0">
                <a:solidFill>
                  <a:srgbClr val="1F497D"/>
                </a:solidFill>
                <a:ea typeface="Cambria"/>
                <a:cs typeface="Arial"/>
              </a:rPr>
              <a:t>: 130 euros TTC </a:t>
            </a:r>
            <a:endParaRPr lang="en-GB" sz="1100" dirty="0">
              <a:solidFill>
                <a:srgbClr val="1F497D"/>
              </a:solidFill>
              <a:ea typeface="Cambria"/>
              <a:cs typeface="Arial"/>
            </a:endParaRPr>
          </a:p>
          <a:p>
            <a:pPr lvl="0" algn="ctr">
              <a:spcAft>
                <a:spcPts val="0"/>
              </a:spcAft>
            </a:pPr>
            <a:r>
              <a:rPr lang="fr-FR" sz="1100" b="1" dirty="0">
                <a:solidFill>
                  <a:srgbClr val="1F497D"/>
                </a:solidFill>
                <a:ea typeface="Cambria"/>
                <a:cs typeface="Arial"/>
              </a:rPr>
              <a:t>Tarif intern</a:t>
            </a:r>
            <a:r>
              <a:rPr lang="fr-FR" sz="1100" dirty="0">
                <a:solidFill>
                  <a:srgbClr val="1F497D"/>
                </a:solidFill>
                <a:ea typeface="Cambria"/>
                <a:cs typeface="Arial"/>
              </a:rPr>
              <a:t>e : 30 euros TTC (pour les internes et </a:t>
            </a:r>
            <a:r>
              <a:rPr lang="fr-FR" sz="1100" dirty="0" smtClean="0">
                <a:solidFill>
                  <a:srgbClr val="1F497D"/>
                </a:solidFill>
                <a:ea typeface="Cambria"/>
                <a:cs typeface="Arial"/>
              </a:rPr>
              <a:t>CCA, avec justificatif) </a:t>
            </a:r>
            <a:endParaRPr lang="fr-FR" sz="1100" dirty="0">
              <a:solidFill>
                <a:srgbClr val="1F497D"/>
              </a:solidFill>
              <a:ea typeface="Cambria"/>
              <a:cs typeface="Arial"/>
            </a:endParaRPr>
          </a:p>
          <a:p>
            <a:pPr lvl="0" algn="ctr">
              <a:spcAft>
                <a:spcPts val="0"/>
              </a:spcAft>
            </a:pPr>
            <a:endParaRPr lang="fr-FR" sz="1100" dirty="0">
              <a:solidFill>
                <a:srgbClr val="1F497D"/>
              </a:solidFill>
              <a:ea typeface="Cambria"/>
              <a:cs typeface="Arial"/>
            </a:endParaRPr>
          </a:p>
          <a:p>
            <a:pPr lvl="0" algn="ctr">
              <a:spcAft>
                <a:spcPts val="0"/>
              </a:spcAft>
            </a:pPr>
            <a:r>
              <a:rPr lang="fr-FR" sz="1050" dirty="0">
                <a:solidFill>
                  <a:srgbClr val="1F497D"/>
                </a:solidFill>
                <a:ea typeface="Cambria"/>
                <a:cs typeface="Arial"/>
              </a:rPr>
              <a:t>Les frais d’inscription incluent :</a:t>
            </a:r>
          </a:p>
          <a:p>
            <a:pPr marL="171450" lvl="0" indent="-171450" algn="ctr">
              <a:spcAft>
                <a:spcPts val="0"/>
              </a:spcAft>
              <a:buFontTx/>
              <a:buChar char="-"/>
            </a:pPr>
            <a:r>
              <a:rPr lang="fr-FR" sz="1050" dirty="0">
                <a:solidFill>
                  <a:srgbClr val="1F497D"/>
                </a:solidFill>
                <a:ea typeface="Cambria"/>
                <a:cs typeface="Arial"/>
              </a:rPr>
              <a:t>Les sessions scientifiques</a:t>
            </a:r>
          </a:p>
          <a:p>
            <a:pPr marL="171450" lvl="0" indent="-171450" algn="ctr">
              <a:spcAft>
                <a:spcPts val="0"/>
              </a:spcAft>
              <a:buFontTx/>
              <a:buChar char="-"/>
            </a:pPr>
            <a:r>
              <a:rPr lang="fr-FR" sz="1050" dirty="0">
                <a:solidFill>
                  <a:srgbClr val="1F497D"/>
                </a:solidFill>
                <a:ea typeface="Cambria"/>
                <a:cs typeface="Arial"/>
              </a:rPr>
              <a:t>Les pauses et le cocktail du déjeuner</a:t>
            </a:r>
            <a:endParaRPr lang="en-GB" sz="1050" dirty="0">
              <a:solidFill>
                <a:srgbClr val="1F497D"/>
              </a:solidFill>
              <a:ea typeface="Cambria"/>
              <a:cs typeface="Arial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169465"/>
              </p:ext>
            </p:extLst>
          </p:nvPr>
        </p:nvGraphicFramePr>
        <p:xfrm>
          <a:off x="2133155" y="3622472"/>
          <a:ext cx="4608512" cy="253696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410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674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427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09h00 - 09h30</a:t>
                      </a:r>
                      <a:endParaRPr lang="en-GB" sz="11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Accueil</a:t>
                      </a:r>
                      <a:r>
                        <a:rPr lang="fr-FR" sz="1200" b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des participants</a:t>
                      </a:r>
                      <a:endParaRPr lang="en-GB" sz="1200" b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09h30 - 12h30</a:t>
                      </a:r>
                      <a:endParaRPr lang="en-GB" sz="11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Présentation</a:t>
                      </a:r>
                      <a:r>
                        <a:rPr lang="fr-FR" sz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et discussion </a:t>
                      </a:r>
                      <a:r>
                        <a:rPr lang="fr-FR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de</a:t>
                      </a:r>
                    </a:p>
                    <a:p>
                      <a:pPr algn="ctr"/>
                      <a:r>
                        <a:rPr lang="fr-FR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 </a:t>
                      </a:r>
                      <a:r>
                        <a:rPr lang="fr-FR" sz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cas cliniques de participants 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12h30 - 14h00</a:t>
                      </a:r>
                      <a:endParaRPr lang="en-GB" sz="11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Repas dans</a:t>
                      </a:r>
                      <a:r>
                        <a:rPr lang="fr-FR" sz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la salle capitulaire (buffet debout)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953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14h00 - 16h00</a:t>
                      </a:r>
                      <a:endParaRPr lang="en-GB" sz="11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Présentation</a:t>
                      </a:r>
                      <a:r>
                        <a:rPr lang="fr-FR" sz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et discussion </a:t>
                      </a:r>
                      <a:r>
                        <a:rPr lang="fr-FR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de</a:t>
                      </a:r>
                    </a:p>
                    <a:p>
                      <a:pPr algn="ctr"/>
                      <a:r>
                        <a:rPr lang="fr-FR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 </a:t>
                      </a:r>
                      <a:r>
                        <a:rPr lang="fr-FR" sz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cas cliniques des participants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772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16h00 - 16h30</a:t>
                      </a:r>
                      <a:endParaRPr lang="en-GB" sz="11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Pause</a:t>
                      </a:r>
                      <a:r>
                        <a:rPr lang="fr-FR" sz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café 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953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16h30 - 17h30</a:t>
                      </a:r>
                      <a:endParaRPr lang="en-GB" sz="11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Discussion des projets scientifiques du </a:t>
                      </a:r>
                      <a:r>
                        <a:rPr lang="fr-FR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groupe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et/ou</a:t>
                      </a:r>
                      <a:r>
                        <a:rPr lang="fr-FR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Flashs techniques (photos, vidéos…)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772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17h30 - 18h00</a:t>
                      </a:r>
                      <a:endParaRPr lang="en-GB" sz="11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Assemblée Générale </a:t>
                      </a:r>
                      <a:r>
                        <a:rPr lang="fr-FR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du GC-SFD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277411" y="2973815"/>
            <a:ext cx="4320000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spc="300" dirty="0" smtClean="0"/>
              <a:t>PRE-PROGRAMME</a:t>
            </a:r>
            <a:endParaRPr lang="en-GB" sz="1600" spc="300" dirty="0"/>
          </a:p>
        </p:txBody>
      </p:sp>
      <p:sp>
        <p:nvSpPr>
          <p:cNvPr id="15" name="Rectangle 14"/>
          <p:cNvSpPr/>
          <p:nvPr/>
        </p:nvSpPr>
        <p:spPr>
          <a:xfrm>
            <a:off x="2317888" y="254682"/>
            <a:ext cx="4320000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spc="300" dirty="0"/>
              <a:t>MODALITÉS DE PARTICIPATION</a:t>
            </a:r>
            <a:endParaRPr lang="en-GB" sz="1600" spc="300" dirty="0"/>
          </a:p>
        </p:txBody>
      </p:sp>
    </p:spTree>
    <p:extLst>
      <p:ext uri="{BB962C8B-B14F-4D97-AF65-F5344CB8AC3E}">
        <p14:creationId xmlns:p14="http://schemas.microsoft.com/office/powerpoint/2010/main" val="2605252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7760" y="116632"/>
            <a:ext cx="6768000" cy="66240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151620" y="764872"/>
            <a:ext cx="6768752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Ce séminaire est exclusivement construit à partir des</a:t>
            </a:r>
          </a:p>
          <a:p>
            <a:pPr algn="ctr">
              <a:spcAft>
                <a:spcPts val="600"/>
              </a:spcAft>
            </a:pP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cas cliniques proposés par les participants</a:t>
            </a:r>
          </a:p>
          <a:p>
            <a:pPr algn="ctr">
              <a:spcAft>
                <a:spcPts val="600"/>
              </a:spcAft>
            </a:pP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avec du temps pour la discussion</a:t>
            </a:r>
          </a:p>
          <a:p>
            <a:pPr algn="ctr">
              <a:spcAft>
                <a:spcPts val="600"/>
              </a:spcAft>
            </a:pPr>
            <a:r>
              <a:rPr lang="fr-FR" sz="1600" b="1" dirty="0" smtClean="0">
                <a:solidFill>
                  <a:srgbClr val="1F497D"/>
                </a:solidFill>
                <a:latin typeface="+mj-lt"/>
                <a:ea typeface="Times New Roman"/>
              </a:rPr>
              <a:t>dans </a:t>
            </a:r>
            <a:r>
              <a:rPr lang="fr-FR" sz="1600" b="1" dirty="0">
                <a:solidFill>
                  <a:srgbClr val="1F497D"/>
                </a:solidFill>
                <a:latin typeface="+mj-lt"/>
                <a:ea typeface="Times New Roman"/>
              </a:rPr>
              <a:t>l’ambiance bienveillante de compagnonnage du GC-SFD. </a:t>
            </a:r>
            <a:endParaRPr lang="fr-FR" sz="1600" b="1" dirty="0" smtClean="0">
              <a:solidFill>
                <a:schemeClr val="accent1">
                  <a:lumMod val="75000"/>
                </a:schemeClr>
              </a:solidFill>
              <a:latin typeface="+mj-lt"/>
              <a:ea typeface="Times New Roman"/>
            </a:endParaRPr>
          </a:p>
          <a:p>
            <a:pPr algn="ctr">
              <a:spcAft>
                <a:spcPts val="600"/>
              </a:spcAft>
            </a:pP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N</a:t>
            </a:r>
            <a:r>
              <a:rPr lang="fr-FR" sz="1400" dirty="0">
                <a:solidFill>
                  <a:srgbClr val="1F497D"/>
                </a:solidFill>
                <a:latin typeface="+mj-lt"/>
                <a:ea typeface="Times New Roman"/>
              </a:rPr>
              <a:t>os premiers cas, nos réussites, nos échecs, nos choix techniques </a:t>
            </a:r>
            <a:r>
              <a:rPr lang="fr-FR" sz="1400" dirty="0" smtClean="0">
                <a:solidFill>
                  <a:srgbClr val="1F497D"/>
                </a:solidFill>
                <a:latin typeface="+mj-lt"/>
                <a:ea typeface="Times New Roman"/>
              </a:rPr>
              <a:t>originaux…</a:t>
            </a:r>
          </a:p>
          <a:p>
            <a:pPr algn="ctr">
              <a:spcAft>
                <a:spcPts val="600"/>
              </a:spcAft>
            </a:pPr>
            <a:r>
              <a:rPr lang="fr-FR" sz="1400" dirty="0" smtClean="0">
                <a:solidFill>
                  <a:srgbClr val="1F497D"/>
                </a:solidFill>
                <a:latin typeface="+mj-lt"/>
                <a:ea typeface="Times New Roman"/>
              </a:rPr>
              <a:t>Les </a:t>
            </a:r>
            <a:r>
              <a:rPr lang="fr-FR" sz="1400" dirty="0">
                <a:solidFill>
                  <a:srgbClr val="1F497D"/>
                </a:solidFill>
                <a:latin typeface="+mj-lt"/>
                <a:ea typeface="Times New Roman"/>
              </a:rPr>
              <a:t>cas les plus originaux ou les plus démonstratifs auront vocation à être proposés pour communication lors de futurs congrès</a:t>
            </a:r>
            <a:r>
              <a:rPr lang="fr-FR" sz="1400" dirty="0" smtClean="0">
                <a:solidFill>
                  <a:srgbClr val="1F497D"/>
                </a:solidFill>
                <a:latin typeface="+mj-lt"/>
                <a:ea typeface="Times New Roman"/>
              </a:rPr>
              <a:t>.</a:t>
            </a:r>
          </a:p>
          <a:p>
            <a:pPr algn="ctr">
              <a:spcAft>
                <a:spcPts val="600"/>
              </a:spcAft>
            </a:pPr>
            <a:endParaRPr lang="fr-FR" sz="1600" dirty="0">
              <a:solidFill>
                <a:srgbClr val="1F497D"/>
              </a:solidFill>
              <a:latin typeface="+mj-lt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600" b="1" dirty="0">
                <a:solidFill>
                  <a:srgbClr val="1F497D"/>
                </a:solidFill>
                <a:latin typeface="+mj-lt"/>
                <a:ea typeface="Times New Roman"/>
              </a:rPr>
              <a:t>Comité de sélection : </a:t>
            </a:r>
          </a:p>
          <a:p>
            <a:pPr algn="ctr">
              <a:spcAft>
                <a:spcPts val="0"/>
              </a:spcAft>
            </a:pPr>
            <a:r>
              <a:rPr lang="fr-FR" sz="1600" dirty="0">
                <a:solidFill>
                  <a:srgbClr val="1F497D"/>
                </a:solidFill>
                <a:latin typeface="+mj-lt"/>
                <a:ea typeface="Times New Roman"/>
              </a:rPr>
              <a:t>François Habib, Damien Lebas, Thierry </a:t>
            </a:r>
            <a:r>
              <a:rPr lang="fr-FR" sz="1600" dirty="0" smtClean="0">
                <a:solidFill>
                  <a:srgbClr val="1F497D"/>
                </a:solidFill>
                <a:latin typeface="+mj-lt"/>
                <a:ea typeface="Times New Roman"/>
              </a:rPr>
              <a:t>Wiart</a:t>
            </a:r>
            <a:endParaRPr lang="en-GB" sz="1600" dirty="0">
              <a:latin typeface="+mj-lt"/>
              <a:ea typeface="Times New Roman"/>
            </a:endParaRPr>
          </a:p>
          <a:p>
            <a:pPr algn="ctr">
              <a:spcAft>
                <a:spcPts val="600"/>
              </a:spcAft>
            </a:pPr>
            <a:r>
              <a:rPr lang="fr-FR" sz="1400" dirty="0" smtClean="0">
                <a:solidFill>
                  <a:srgbClr val="1F497D"/>
                </a:solidFill>
                <a:latin typeface="+mj-lt"/>
                <a:ea typeface="Times New Roman"/>
              </a:rPr>
              <a:t>Adressez </a:t>
            </a:r>
            <a:r>
              <a:rPr lang="fr-FR" sz="1400" dirty="0">
                <a:solidFill>
                  <a:srgbClr val="1F497D"/>
                </a:solidFill>
                <a:latin typeface="+mj-lt"/>
                <a:ea typeface="Times New Roman"/>
              </a:rPr>
              <a:t>vos cas cliniques </a:t>
            </a:r>
            <a:r>
              <a:rPr lang="fr-FR" sz="1400" dirty="0" smtClean="0">
                <a:solidFill>
                  <a:srgbClr val="1F497D"/>
                </a:solidFill>
                <a:latin typeface="+mj-lt"/>
                <a:ea typeface="Times New Roman"/>
              </a:rPr>
              <a:t>à </a:t>
            </a:r>
            <a:r>
              <a:rPr lang="fr-FR" sz="1600" u="sng" dirty="0" smtClean="0">
                <a:latin typeface="+mj-lt"/>
                <a:hlinkClick r:id="rId2"/>
              </a:rPr>
              <a:t>Lebas.damien@ghicl.net</a:t>
            </a:r>
            <a:endParaRPr lang="fr-FR" sz="1600" u="sng" dirty="0"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fr-FR" sz="1600" dirty="0">
                <a:solidFill>
                  <a:srgbClr val="FF0000"/>
                </a:solidFill>
                <a:latin typeface="+mj-lt"/>
                <a:ea typeface="Times New Roman"/>
              </a:rPr>
              <a:t>Date limite de soumission : </a:t>
            </a:r>
            <a:r>
              <a:rPr lang="fr-FR" sz="1600" b="1" dirty="0">
                <a:solidFill>
                  <a:srgbClr val="FF0000"/>
                </a:solidFill>
                <a:latin typeface="+mj-lt"/>
                <a:ea typeface="Times New Roman"/>
              </a:rPr>
              <a:t>10 octobre 2016</a:t>
            </a:r>
            <a:endParaRPr lang="en-GB" sz="1600" dirty="0">
              <a:effectLst/>
              <a:latin typeface="+mj-lt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400" dirty="0">
                <a:solidFill>
                  <a:srgbClr val="1F497D"/>
                </a:solidFill>
                <a:latin typeface="+mj-lt"/>
                <a:ea typeface="Times New Roman"/>
              </a:rPr>
              <a:t>Un modèle de Powerpoint est proposé, sans obligation,  aux auteurs sur </a:t>
            </a:r>
            <a:r>
              <a:rPr lang="fr-FR" sz="1400" u="sng" dirty="0">
                <a:solidFill>
                  <a:srgbClr val="1F497D"/>
                </a:solidFill>
                <a:latin typeface="+mj-lt"/>
                <a:ea typeface="Times New Roman"/>
                <a:cs typeface="Calibri"/>
                <a:hlinkClick r:id="rId3"/>
              </a:rPr>
              <a:t>www.groupechirsfd.com</a:t>
            </a:r>
            <a:r>
              <a:rPr lang="fr-FR" sz="1400" dirty="0">
                <a:solidFill>
                  <a:srgbClr val="1F497D"/>
                </a:solidFill>
                <a:latin typeface="+mj-lt"/>
                <a:ea typeface="Times New Roman"/>
              </a:rPr>
              <a:t> </a:t>
            </a:r>
          </a:p>
          <a:p>
            <a:pPr algn="ctr">
              <a:lnSpc>
                <a:spcPts val="1200"/>
              </a:lnSpc>
            </a:pPr>
            <a:r>
              <a:rPr lang="fr-FR" sz="1400" dirty="0">
                <a:solidFill>
                  <a:srgbClr val="1F497D"/>
                </a:solidFill>
                <a:latin typeface="+mj-lt"/>
                <a:ea typeface="Times New Roman"/>
              </a:rPr>
              <a:t>Pour les fichiers lourds utiliser </a:t>
            </a:r>
            <a:r>
              <a:rPr lang="fr-FR" sz="1400" dirty="0" err="1">
                <a:solidFill>
                  <a:srgbClr val="1F497D"/>
                </a:solidFill>
                <a:latin typeface="+mj-lt"/>
                <a:ea typeface="Times New Roman"/>
              </a:rPr>
              <a:t>wetransfer</a:t>
            </a:r>
            <a:r>
              <a:rPr lang="fr-FR" sz="1400" dirty="0">
                <a:solidFill>
                  <a:srgbClr val="1F497D"/>
                </a:solidFill>
                <a:latin typeface="+mj-lt"/>
                <a:ea typeface="Times New Roman"/>
              </a:rPr>
              <a:t> </a:t>
            </a:r>
            <a:r>
              <a:rPr lang="fr-FR" sz="1400" dirty="0" smtClean="0">
                <a:solidFill>
                  <a:srgbClr val="1F497D"/>
                </a:solidFill>
                <a:latin typeface="+mj-lt"/>
                <a:ea typeface="Times New Roman"/>
              </a:rPr>
              <a:t>ou </a:t>
            </a:r>
            <a:r>
              <a:rPr lang="fr-FR" sz="1400" dirty="0">
                <a:solidFill>
                  <a:srgbClr val="1F497D"/>
                </a:solidFill>
                <a:latin typeface="+mj-lt"/>
                <a:ea typeface="Times New Roman"/>
              </a:rPr>
              <a:t>compresser les fichiers en PPT </a:t>
            </a:r>
          </a:p>
          <a:p>
            <a:pPr algn="ctr">
              <a:lnSpc>
                <a:spcPts val="1200"/>
              </a:lnSpc>
            </a:pPr>
            <a:endParaRPr lang="fr-FR" sz="1400" dirty="0">
              <a:solidFill>
                <a:srgbClr val="1F497D"/>
              </a:solidFill>
              <a:latin typeface="+mj-lt"/>
              <a:ea typeface="Times New Roman"/>
            </a:endParaRPr>
          </a:p>
          <a:p>
            <a:pPr algn="ctr">
              <a:lnSpc>
                <a:spcPts val="1200"/>
              </a:lnSpc>
            </a:pPr>
            <a:r>
              <a:rPr lang="fr-FR" sz="1400" dirty="0">
                <a:solidFill>
                  <a:srgbClr val="1F497D"/>
                </a:solidFill>
                <a:latin typeface="+mj-lt"/>
                <a:ea typeface="Times New Roman"/>
              </a:rPr>
              <a:t>Les auteurs dont les cas cliniques auront été retenus s’engagent à s’inscrire au congrès. </a:t>
            </a:r>
            <a:endParaRPr lang="en-GB" sz="1400" dirty="0">
              <a:latin typeface="+mj-lt"/>
              <a:ea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en-GB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15716" y="5458465"/>
            <a:ext cx="5040560" cy="1200329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400" dirty="0">
                <a:solidFill>
                  <a:srgbClr val="1F497D"/>
                </a:solidFill>
                <a:ea typeface="Cambria"/>
                <a:cs typeface="Times New Roman"/>
              </a:rPr>
              <a:t>Secrétariat </a:t>
            </a:r>
            <a:r>
              <a:rPr lang="fr-FR" sz="1400" dirty="0" smtClean="0">
                <a:solidFill>
                  <a:srgbClr val="1F497D"/>
                </a:solidFill>
                <a:ea typeface="Cambria"/>
                <a:cs typeface="Times New Roman"/>
              </a:rPr>
              <a:t>:</a:t>
            </a:r>
            <a:r>
              <a:rPr lang="en-GB" sz="1600" dirty="0">
                <a:latin typeface="Cambria"/>
                <a:ea typeface="Cambria"/>
                <a:cs typeface="Times New Roman"/>
              </a:rPr>
              <a:t> </a:t>
            </a:r>
            <a:r>
              <a:rPr lang="fr-FR" sz="1400" dirty="0" smtClean="0">
                <a:solidFill>
                  <a:srgbClr val="1F497D"/>
                </a:solidFill>
                <a:ea typeface="Cambria"/>
                <a:cs typeface="Times New Roman"/>
              </a:rPr>
              <a:t>Séminaire </a:t>
            </a:r>
            <a:r>
              <a:rPr lang="fr-FR" sz="1400" dirty="0">
                <a:solidFill>
                  <a:srgbClr val="1F497D"/>
                </a:solidFill>
                <a:ea typeface="Cambria"/>
                <a:cs typeface="Times New Roman"/>
              </a:rPr>
              <a:t>GDC/MCI France</a:t>
            </a:r>
            <a:endParaRPr lang="en-GB" sz="1600" dirty="0">
              <a:effectLst/>
              <a:latin typeface="Cambria"/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400" dirty="0">
                <a:solidFill>
                  <a:srgbClr val="1F497D"/>
                </a:solidFill>
                <a:ea typeface="Cambria"/>
                <a:cs typeface="Times New Roman"/>
              </a:rPr>
              <a:t>24 rue Chauchat - 75009 Paris</a:t>
            </a:r>
            <a:endParaRPr lang="en-GB" sz="1600" dirty="0">
              <a:effectLst/>
              <a:latin typeface="Cambria"/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400" dirty="0">
                <a:solidFill>
                  <a:srgbClr val="1F497D"/>
                </a:solidFill>
                <a:ea typeface="Cambria"/>
                <a:cs typeface="Times New Roman"/>
              </a:rPr>
              <a:t>Tel: +33 (</a:t>
            </a:r>
            <a:r>
              <a:rPr lang="fr-FR" sz="1400" dirty="0">
                <a:solidFill>
                  <a:srgbClr val="1F497D"/>
                </a:solidFill>
                <a:ea typeface="Cambria"/>
                <a:cs typeface="Arial"/>
              </a:rPr>
              <a:t>0)1 70 39 35 63 </a:t>
            </a:r>
            <a:r>
              <a:rPr lang="fr-FR" sz="1400" dirty="0">
                <a:solidFill>
                  <a:srgbClr val="1F497D"/>
                </a:solidFill>
                <a:ea typeface="Cambria"/>
                <a:cs typeface="Times New Roman"/>
              </a:rPr>
              <a:t>- Fax: +33 (0)1 53 85 82 83</a:t>
            </a:r>
            <a:endParaRPr lang="en-GB" sz="1600" dirty="0">
              <a:effectLst/>
              <a:latin typeface="Cambria"/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400" dirty="0">
                <a:solidFill>
                  <a:srgbClr val="1F497D"/>
                </a:solidFill>
                <a:ea typeface="Cambria"/>
                <a:cs typeface="Times New Roman"/>
              </a:rPr>
              <a:t>Email : </a:t>
            </a:r>
            <a:r>
              <a:rPr lang="fr-FR" sz="1400" u="sng" dirty="0">
                <a:solidFill>
                  <a:srgbClr val="000000"/>
                </a:solidFill>
                <a:ea typeface="Cambria"/>
                <a:cs typeface="Arial"/>
                <a:hlinkClick r:id="rId4"/>
              </a:rPr>
              <a:t>seminaire@journees-groupechirsfd.com</a:t>
            </a:r>
            <a:endParaRPr lang="en-GB" sz="1600" dirty="0">
              <a:effectLst/>
              <a:latin typeface="Cambria"/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400" b="1" u="sng" dirty="0">
                <a:solidFill>
                  <a:srgbClr val="1F497D"/>
                </a:solidFill>
                <a:ea typeface="Cambria"/>
                <a:cs typeface="Arial"/>
                <a:hlinkClick r:id="rId3"/>
              </a:rPr>
              <a:t>www.groupechirsfd.com</a:t>
            </a:r>
            <a:r>
              <a:rPr lang="fr-FR" sz="1400" b="1" dirty="0">
                <a:solidFill>
                  <a:srgbClr val="1F497D"/>
                </a:solidFill>
                <a:ea typeface="Cambria"/>
                <a:cs typeface="Arial"/>
              </a:rPr>
              <a:t> </a:t>
            </a:r>
            <a:endParaRPr lang="en-GB" sz="1600" dirty="0">
              <a:effectLst/>
              <a:latin typeface="Cambria"/>
              <a:ea typeface="Cambria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75996" y="260905"/>
            <a:ext cx="4320000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spc="300" dirty="0"/>
              <a:t>APPEL A CAS CLINIQUES</a:t>
            </a:r>
            <a:endParaRPr lang="en-GB" sz="1600" spc="300" dirty="0"/>
          </a:p>
        </p:txBody>
      </p:sp>
    </p:spTree>
    <p:extLst>
      <p:ext uri="{BB962C8B-B14F-4D97-AF65-F5344CB8AC3E}">
        <p14:creationId xmlns:p14="http://schemas.microsoft.com/office/powerpoint/2010/main" val="1567307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3576" y="116632"/>
            <a:ext cx="6768000" cy="6624736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226" y="1558171"/>
            <a:ext cx="30607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265355" y="733069"/>
            <a:ext cx="5112568" cy="646331"/>
          </a:xfrm>
          <a:prstGeom prst="rect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École du Val-De-Grâce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place Alphonse Laveran - 75005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Paris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77226" y="5037301"/>
            <a:ext cx="3060700" cy="1615827"/>
          </a:xfrm>
          <a:prstGeom prst="rect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100" b="1" dirty="0">
                <a:solidFill>
                  <a:schemeClr val="accent1">
                    <a:lumMod val="75000"/>
                  </a:schemeClr>
                </a:solidFill>
              </a:rPr>
              <a:t>ACCES </a:t>
            </a:r>
            <a:endParaRPr lang="en-GB" sz="11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tx2">
                    <a:lumMod val="75000"/>
                  </a:schemeClr>
                </a:solidFill>
              </a:rPr>
              <a:t>RER :  ligne B, station Port </a:t>
            </a:r>
            <a:r>
              <a:rPr lang="fr-FR" sz="1100" dirty="0" smtClean="0">
                <a:solidFill>
                  <a:schemeClr val="tx2">
                    <a:lumMod val="75000"/>
                  </a:schemeClr>
                </a:solidFill>
              </a:rPr>
              <a:t>Royal</a:t>
            </a:r>
          </a:p>
          <a:p>
            <a:pPr algn="ctr"/>
            <a:endParaRPr lang="en-GB" sz="11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tx2">
                    <a:lumMod val="75000"/>
                  </a:schemeClr>
                </a:solidFill>
              </a:rPr>
              <a:t>Bus :</a:t>
            </a:r>
            <a:endParaRPr lang="en-GB" sz="11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tx2">
                    <a:lumMod val="75000"/>
                  </a:schemeClr>
                </a:solidFill>
              </a:rPr>
              <a:t>Lignes 21 et 27 : arrêt "Feuillantine" </a:t>
            </a:r>
            <a:endParaRPr lang="en-GB" sz="11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tx2">
                    <a:lumMod val="75000"/>
                  </a:schemeClr>
                </a:solidFill>
              </a:rPr>
              <a:t>Ligne 38 : arrêt "Val-de-Grâce"</a:t>
            </a:r>
            <a:br>
              <a:rPr lang="fr-FR" sz="11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1100" dirty="0">
                <a:solidFill>
                  <a:schemeClr val="tx2">
                    <a:lumMod val="75000"/>
                  </a:schemeClr>
                </a:solidFill>
              </a:rPr>
              <a:t>Ligne 83 et 91 : "Port-Royal Saint-Jacques</a:t>
            </a:r>
            <a:endParaRPr lang="en-GB" sz="11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en-GB" sz="11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tx2">
                    <a:lumMod val="75000"/>
                  </a:schemeClr>
                </a:solidFill>
              </a:rPr>
              <a:t>Métro : Ligne 7, station Censier Daubenton</a:t>
            </a:r>
            <a:endParaRPr lang="en-GB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57343" y="223549"/>
            <a:ext cx="5328592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b="1" dirty="0">
                <a:solidFill>
                  <a:srgbClr val="FF0000"/>
                </a:solidFill>
                <a:latin typeface="+mj-lt"/>
                <a:ea typeface="Cambria"/>
                <a:cs typeface="Times New Roman"/>
              </a:rPr>
              <a:t>5</a:t>
            </a:r>
            <a:r>
              <a:rPr lang="fr-FR" sz="1200" b="1" dirty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° </a:t>
            </a:r>
            <a:r>
              <a:rPr lang="fr-FR" sz="1200" b="1" dirty="0" smtClean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séminaire </a:t>
            </a:r>
            <a:r>
              <a:rPr lang="fr-FR" sz="1200" b="1" dirty="0" smtClean="0">
                <a:solidFill>
                  <a:srgbClr val="FF0000"/>
                </a:solidFill>
                <a:latin typeface="+mj-lt"/>
                <a:ea typeface="Cambria"/>
                <a:cs typeface="Times New Roman"/>
              </a:rPr>
              <a:t>d</a:t>
            </a:r>
            <a:r>
              <a:rPr lang="fr-FR" sz="1200" b="1" dirty="0" smtClean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’analyse </a:t>
            </a:r>
            <a:r>
              <a:rPr lang="fr-FR" sz="1200" b="1" dirty="0" smtClean="0">
                <a:solidFill>
                  <a:srgbClr val="FF0000"/>
                </a:solidFill>
                <a:latin typeface="+mj-lt"/>
                <a:ea typeface="Cambria"/>
                <a:cs typeface="Times New Roman"/>
              </a:rPr>
              <a:t>de</a:t>
            </a:r>
            <a:r>
              <a:rPr lang="fr-FR" sz="1200" b="1" dirty="0" smtClean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 </a:t>
            </a:r>
            <a:r>
              <a:rPr lang="fr-FR" sz="1200" b="1" dirty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CAS CLINIQUES </a:t>
            </a:r>
            <a:r>
              <a:rPr lang="fr-FR" sz="1100" b="1" dirty="0" smtClean="0">
                <a:solidFill>
                  <a:srgbClr val="FF0000"/>
                </a:solidFill>
                <a:latin typeface="+mj-lt"/>
                <a:ea typeface="Cambria"/>
                <a:cs typeface="Times New Roman"/>
              </a:rPr>
              <a:t>d</a:t>
            </a:r>
            <a:r>
              <a:rPr lang="fr-FR" sz="1100" b="1" dirty="0" smtClean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u </a:t>
            </a:r>
            <a:r>
              <a:rPr lang="fr-FR" sz="1100" b="1" dirty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GROUPE CHIRURGICAL de la </a:t>
            </a:r>
            <a:r>
              <a:rPr lang="fr-FR" sz="1100" b="1" dirty="0" smtClean="0">
                <a:solidFill>
                  <a:srgbClr val="FF0000"/>
                </a:solidFill>
                <a:effectLst/>
                <a:latin typeface="+mj-lt"/>
                <a:ea typeface="Cambria"/>
                <a:cs typeface="Times New Roman"/>
              </a:rPr>
              <a:t>SFD</a:t>
            </a:r>
            <a:endParaRPr lang="en-GB" sz="1100" dirty="0">
              <a:effectLst/>
              <a:latin typeface="Cambria"/>
              <a:ea typeface="Cambri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050" b="1" dirty="0">
                <a:solidFill>
                  <a:srgbClr val="1F497D"/>
                </a:solidFill>
                <a:ea typeface="Cambria"/>
                <a:cs typeface="Times New Roman"/>
              </a:rPr>
              <a:t>Vendredi 04 novembre </a:t>
            </a:r>
            <a:r>
              <a:rPr lang="fr-FR" sz="1050" b="1" dirty="0" smtClean="0">
                <a:solidFill>
                  <a:srgbClr val="1F497D"/>
                </a:solidFill>
                <a:ea typeface="Cambria"/>
                <a:cs typeface="Times New Roman"/>
              </a:rPr>
              <a:t>2016</a:t>
            </a:r>
            <a:endParaRPr lang="fr-FR" sz="1050" b="1" dirty="0">
              <a:solidFill>
                <a:srgbClr val="1F497D"/>
              </a:solidFill>
              <a:ea typeface="Cambri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6248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245</Words>
  <Application>Microsoft Office PowerPoint</Application>
  <PresentationFormat>On-screen Show (4:3)</PresentationFormat>
  <Paragraphs>69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Anais Jouas (MCI Paris)</dc:creator>
  <cp:lastModifiedBy>Margot Laverriere (MCI Paris)</cp:lastModifiedBy>
  <cp:revision>42</cp:revision>
  <dcterms:created xsi:type="dcterms:W3CDTF">2014-04-22T16:48:17Z</dcterms:created>
  <dcterms:modified xsi:type="dcterms:W3CDTF">2016-06-20T08:05:18Z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